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allowPng="1" relyOnVml="1" encoding="utf-8"/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00"/>
    <p:restoredTop sz="9460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2413" cy="6858000"/>
            <a:chOff x="0" y="0"/>
            <a:chExt cx="5759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7" name="Line 4"/>
              <p:cNvSpPr>
                <a:spLocks noChangeShapeType="1"/>
              </p:cNvSpPr>
              <p:nvPr/>
            </p:nvSpPr>
            <p:spPr bwMode="auto">
              <a:xfrm>
                <a:off x="0" y="14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>
                <a:off x="0" y="33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9" name="Line 6"/>
              <p:cNvSpPr>
                <a:spLocks noChangeShapeType="1"/>
              </p:cNvSpPr>
              <p:nvPr/>
            </p:nvSpPr>
            <p:spPr bwMode="auto">
              <a:xfrm>
                <a:off x="0" y="528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0" name="Line 7"/>
              <p:cNvSpPr>
                <a:spLocks noChangeShapeType="1"/>
              </p:cNvSpPr>
              <p:nvPr/>
            </p:nvSpPr>
            <p:spPr bwMode="auto">
              <a:xfrm>
                <a:off x="0" y="720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1" name="Line 8"/>
              <p:cNvSpPr>
                <a:spLocks noChangeShapeType="1"/>
              </p:cNvSpPr>
              <p:nvPr/>
            </p:nvSpPr>
            <p:spPr bwMode="auto">
              <a:xfrm>
                <a:off x="0" y="912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2" name="Line 9"/>
              <p:cNvSpPr>
                <a:spLocks noChangeShapeType="1"/>
              </p:cNvSpPr>
              <p:nvPr/>
            </p:nvSpPr>
            <p:spPr bwMode="auto">
              <a:xfrm>
                <a:off x="0" y="110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3" name="Line 10"/>
              <p:cNvSpPr>
                <a:spLocks noChangeShapeType="1"/>
              </p:cNvSpPr>
              <p:nvPr/>
            </p:nvSpPr>
            <p:spPr bwMode="auto">
              <a:xfrm>
                <a:off x="0" y="129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4" name="Line 11"/>
              <p:cNvSpPr>
                <a:spLocks noChangeShapeType="1"/>
              </p:cNvSpPr>
              <p:nvPr/>
            </p:nvSpPr>
            <p:spPr bwMode="auto">
              <a:xfrm>
                <a:off x="0" y="1488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5" name="Line 12"/>
              <p:cNvSpPr>
                <a:spLocks noChangeShapeType="1"/>
              </p:cNvSpPr>
              <p:nvPr/>
            </p:nvSpPr>
            <p:spPr bwMode="auto">
              <a:xfrm>
                <a:off x="0" y="1680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6" name="Line 13"/>
              <p:cNvSpPr>
                <a:spLocks noChangeShapeType="1"/>
              </p:cNvSpPr>
              <p:nvPr/>
            </p:nvSpPr>
            <p:spPr bwMode="auto">
              <a:xfrm>
                <a:off x="0" y="1872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7" name="Line 14"/>
              <p:cNvSpPr>
                <a:spLocks noChangeShapeType="1"/>
              </p:cNvSpPr>
              <p:nvPr/>
            </p:nvSpPr>
            <p:spPr bwMode="auto">
              <a:xfrm>
                <a:off x="0" y="206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8" name="Line 15"/>
              <p:cNvSpPr>
                <a:spLocks noChangeShapeType="1"/>
              </p:cNvSpPr>
              <p:nvPr/>
            </p:nvSpPr>
            <p:spPr bwMode="auto">
              <a:xfrm>
                <a:off x="0" y="225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9" name="Line 16"/>
              <p:cNvSpPr>
                <a:spLocks noChangeShapeType="1"/>
              </p:cNvSpPr>
              <p:nvPr/>
            </p:nvSpPr>
            <p:spPr bwMode="auto">
              <a:xfrm>
                <a:off x="0" y="2448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" name="Line 17"/>
              <p:cNvSpPr>
                <a:spLocks noChangeShapeType="1"/>
              </p:cNvSpPr>
              <p:nvPr/>
            </p:nvSpPr>
            <p:spPr bwMode="auto">
              <a:xfrm>
                <a:off x="0" y="2640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1" name="Line 18"/>
              <p:cNvSpPr>
                <a:spLocks noChangeShapeType="1"/>
              </p:cNvSpPr>
              <p:nvPr/>
            </p:nvSpPr>
            <p:spPr bwMode="auto">
              <a:xfrm>
                <a:off x="0" y="2832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2" name="Line 19"/>
              <p:cNvSpPr>
                <a:spLocks noChangeShapeType="1"/>
              </p:cNvSpPr>
              <p:nvPr/>
            </p:nvSpPr>
            <p:spPr bwMode="auto">
              <a:xfrm>
                <a:off x="0" y="302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3" name="Line 20"/>
              <p:cNvSpPr>
                <a:spLocks noChangeShapeType="1"/>
              </p:cNvSpPr>
              <p:nvPr/>
            </p:nvSpPr>
            <p:spPr bwMode="auto">
              <a:xfrm>
                <a:off x="0" y="321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4" name="Line 21"/>
              <p:cNvSpPr>
                <a:spLocks noChangeShapeType="1"/>
              </p:cNvSpPr>
              <p:nvPr/>
            </p:nvSpPr>
            <p:spPr bwMode="auto">
              <a:xfrm>
                <a:off x="0" y="3408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5" name="Line 22"/>
              <p:cNvSpPr>
                <a:spLocks noChangeShapeType="1"/>
              </p:cNvSpPr>
              <p:nvPr/>
            </p:nvSpPr>
            <p:spPr bwMode="auto">
              <a:xfrm>
                <a:off x="0" y="3600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6" name="Line 23"/>
              <p:cNvSpPr>
                <a:spLocks noChangeShapeType="1"/>
              </p:cNvSpPr>
              <p:nvPr/>
            </p:nvSpPr>
            <p:spPr bwMode="auto">
              <a:xfrm>
                <a:off x="0" y="3792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7" name="Line 24"/>
              <p:cNvSpPr>
                <a:spLocks noChangeShapeType="1"/>
              </p:cNvSpPr>
              <p:nvPr/>
            </p:nvSpPr>
            <p:spPr bwMode="auto">
              <a:xfrm>
                <a:off x="0" y="398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8" name="Line 25"/>
              <p:cNvSpPr>
                <a:spLocks noChangeShapeType="1"/>
              </p:cNvSpPr>
              <p:nvPr/>
            </p:nvSpPr>
            <p:spPr bwMode="auto">
              <a:xfrm>
                <a:off x="0" y="417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9" name="Line 26"/>
              <p:cNvSpPr>
                <a:spLocks noChangeShapeType="1"/>
              </p:cNvSpPr>
              <p:nvPr/>
            </p:nvSpPr>
            <p:spPr bwMode="auto">
              <a:xfrm>
                <a:off x="14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0" name="Line 27"/>
              <p:cNvSpPr>
                <a:spLocks noChangeShapeType="1"/>
              </p:cNvSpPr>
              <p:nvPr/>
            </p:nvSpPr>
            <p:spPr bwMode="auto">
              <a:xfrm>
                <a:off x="33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1" name="Line 28"/>
              <p:cNvSpPr>
                <a:spLocks noChangeShapeType="1"/>
              </p:cNvSpPr>
              <p:nvPr/>
            </p:nvSpPr>
            <p:spPr bwMode="auto">
              <a:xfrm>
                <a:off x="52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2" name="Line 29"/>
              <p:cNvSpPr>
                <a:spLocks noChangeShapeType="1"/>
              </p:cNvSpPr>
              <p:nvPr/>
            </p:nvSpPr>
            <p:spPr bwMode="auto">
              <a:xfrm>
                <a:off x="72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3" name="Line 30"/>
              <p:cNvSpPr>
                <a:spLocks noChangeShapeType="1"/>
              </p:cNvSpPr>
              <p:nvPr/>
            </p:nvSpPr>
            <p:spPr bwMode="auto">
              <a:xfrm>
                <a:off x="91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4" name="Line 31"/>
              <p:cNvSpPr>
                <a:spLocks noChangeShapeType="1"/>
              </p:cNvSpPr>
              <p:nvPr/>
            </p:nvSpPr>
            <p:spPr bwMode="auto">
              <a:xfrm>
                <a:off x="110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5" name="Line 32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6" name="Line 33"/>
              <p:cNvSpPr>
                <a:spLocks noChangeShapeType="1"/>
              </p:cNvSpPr>
              <p:nvPr/>
            </p:nvSpPr>
            <p:spPr bwMode="auto">
              <a:xfrm>
                <a:off x="148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7" name="Line 34"/>
              <p:cNvSpPr>
                <a:spLocks noChangeShapeType="1"/>
              </p:cNvSpPr>
              <p:nvPr/>
            </p:nvSpPr>
            <p:spPr bwMode="auto">
              <a:xfrm>
                <a:off x="168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8" name="Line 35"/>
              <p:cNvSpPr>
                <a:spLocks noChangeShapeType="1"/>
              </p:cNvSpPr>
              <p:nvPr/>
            </p:nvSpPr>
            <p:spPr bwMode="auto">
              <a:xfrm>
                <a:off x="187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9" name="Line 36"/>
              <p:cNvSpPr>
                <a:spLocks noChangeShapeType="1"/>
              </p:cNvSpPr>
              <p:nvPr/>
            </p:nvSpPr>
            <p:spPr bwMode="auto">
              <a:xfrm>
                <a:off x="206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0" name="Line 37"/>
              <p:cNvSpPr>
                <a:spLocks noChangeShapeType="1"/>
              </p:cNvSpPr>
              <p:nvPr/>
            </p:nvSpPr>
            <p:spPr bwMode="auto">
              <a:xfrm>
                <a:off x="225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1" name="Line 38"/>
              <p:cNvSpPr>
                <a:spLocks noChangeShapeType="1"/>
              </p:cNvSpPr>
              <p:nvPr/>
            </p:nvSpPr>
            <p:spPr bwMode="auto">
              <a:xfrm>
                <a:off x="244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2" name="Line 39"/>
              <p:cNvSpPr>
                <a:spLocks noChangeShapeType="1"/>
              </p:cNvSpPr>
              <p:nvPr/>
            </p:nvSpPr>
            <p:spPr bwMode="auto">
              <a:xfrm>
                <a:off x="264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3" name="Line 40"/>
              <p:cNvSpPr>
                <a:spLocks noChangeShapeType="1"/>
              </p:cNvSpPr>
              <p:nvPr/>
            </p:nvSpPr>
            <p:spPr bwMode="auto">
              <a:xfrm>
                <a:off x="283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4" name="Line 41"/>
              <p:cNvSpPr>
                <a:spLocks noChangeShapeType="1"/>
              </p:cNvSpPr>
              <p:nvPr/>
            </p:nvSpPr>
            <p:spPr bwMode="auto">
              <a:xfrm>
                <a:off x="302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5" name="Line 42"/>
              <p:cNvSpPr>
                <a:spLocks noChangeShapeType="1"/>
              </p:cNvSpPr>
              <p:nvPr/>
            </p:nvSpPr>
            <p:spPr bwMode="auto">
              <a:xfrm>
                <a:off x="321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6" name="Line 43"/>
              <p:cNvSpPr>
                <a:spLocks noChangeShapeType="1"/>
              </p:cNvSpPr>
              <p:nvPr/>
            </p:nvSpPr>
            <p:spPr bwMode="auto">
              <a:xfrm>
                <a:off x="340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7" name="Line 44"/>
              <p:cNvSpPr>
                <a:spLocks noChangeShapeType="1"/>
              </p:cNvSpPr>
              <p:nvPr/>
            </p:nvSpPr>
            <p:spPr bwMode="auto">
              <a:xfrm>
                <a:off x="360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8" name="Line 45"/>
              <p:cNvSpPr>
                <a:spLocks noChangeShapeType="1"/>
              </p:cNvSpPr>
              <p:nvPr/>
            </p:nvSpPr>
            <p:spPr bwMode="auto">
              <a:xfrm>
                <a:off x="379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9" name="Line 46"/>
              <p:cNvSpPr>
                <a:spLocks noChangeShapeType="1"/>
              </p:cNvSpPr>
              <p:nvPr/>
            </p:nvSpPr>
            <p:spPr bwMode="auto">
              <a:xfrm>
                <a:off x="398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0" name="Line 47"/>
              <p:cNvSpPr>
                <a:spLocks noChangeShapeType="1"/>
              </p:cNvSpPr>
              <p:nvPr/>
            </p:nvSpPr>
            <p:spPr bwMode="auto">
              <a:xfrm>
                <a:off x="417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1" name="Line 48"/>
              <p:cNvSpPr>
                <a:spLocks noChangeShapeType="1"/>
              </p:cNvSpPr>
              <p:nvPr/>
            </p:nvSpPr>
            <p:spPr bwMode="auto">
              <a:xfrm>
                <a:off x="436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2" name="Line 49"/>
              <p:cNvSpPr>
                <a:spLocks noChangeShapeType="1"/>
              </p:cNvSpPr>
              <p:nvPr/>
            </p:nvSpPr>
            <p:spPr bwMode="auto">
              <a:xfrm>
                <a:off x="456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3" name="Line 50"/>
              <p:cNvSpPr>
                <a:spLocks noChangeShapeType="1"/>
              </p:cNvSpPr>
              <p:nvPr/>
            </p:nvSpPr>
            <p:spPr bwMode="auto">
              <a:xfrm>
                <a:off x="475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4" name="Line 51"/>
              <p:cNvSpPr>
                <a:spLocks noChangeShapeType="1"/>
              </p:cNvSpPr>
              <p:nvPr/>
            </p:nvSpPr>
            <p:spPr bwMode="auto">
              <a:xfrm>
                <a:off x="494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5" name="Line 52"/>
              <p:cNvSpPr>
                <a:spLocks noChangeShapeType="1"/>
              </p:cNvSpPr>
              <p:nvPr/>
            </p:nvSpPr>
            <p:spPr bwMode="auto">
              <a:xfrm>
                <a:off x="513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6" name="Line 53"/>
              <p:cNvSpPr>
                <a:spLocks noChangeShapeType="1"/>
              </p:cNvSpPr>
              <p:nvPr/>
            </p:nvSpPr>
            <p:spPr bwMode="auto">
              <a:xfrm>
                <a:off x="532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7" name="Line 54"/>
              <p:cNvSpPr>
                <a:spLocks noChangeShapeType="1"/>
              </p:cNvSpPr>
              <p:nvPr/>
            </p:nvSpPr>
            <p:spPr bwMode="auto">
              <a:xfrm>
                <a:off x="552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8" name="Line 55"/>
              <p:cNvSpPr>
                <a:spLocks noChangeShapeType="1"/>
              </p:cNvSpPr>
              <p:nvPr/>
            </p:nvSpPr>
            <p:spPr bwMode="auto">
              <a:xfrm>
                <a:off x="571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pic>
          <p:nvPicPr>
            <p:cNvPr id="6" name="Picture 56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079" y="0"/>
              <a:ext cx="68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129" name="Rectangle 57"/>
          <p:cNvSpPr>
            <a:spLocks noGrp="1" noChangeArrowheads="1"/>
          </p:cNvSpPr>
          <p:nvPr>
            <p:ph type="ctrTitle" sz="quarter"/>
          </p:nvPr>
        </p:nvSpPr>
        <p:spPr>
          <a:xfrm>
            <a:off x="228600" y="1981200"/>
            <a:ext cx="7772400" cy="11430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130" name="Rectangle 5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14400" y="35814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9" name="Rectangle 5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rgbClr val="6633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0" name="Rectangle 6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633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" name="Rectangle 6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63300"/>
                </a:solidFill>
              </a:defRPr>
            </a:lvl1pPr>
          </a:lstStyle>
          <a:p>
            <a:pPr>
              <a:defRPr/>
            </a:pPr>
            <a:fld id="{B315F29D-D0F4-4937-99B9-B11D02CD92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B7DDAE-E802-4CDA-98A7-ACED540B2F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EC9F5E-66E6-44D3-AD2C-333095093B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8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910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E75C5-8D04-41A2-9785-094CD3AF16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C9ABA-D88C-43EC-A705-53C55E94ED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508FD-DFA6-4B14-8179-590B011C92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155F2B-D92F-4A19-A83F-900002D048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8B2E7-2DD1-400A-9EC1-37D70AAA07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86AE81-1EC1-44D7-921E-97FE1EB5E4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D104D0-4F2F-4403-9F88-68B54E8F6E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057900" y="457200"/>
            <a:ext cx="1943100" cy="5562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8600" y="457200"/>
            <a:ext cx="5676900" cy="5562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27E82C-06BA-429F-9510-498705D079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2413" cy="6858000"/>
            <a:chOff x="0" y="0"/>
            <a:chExt cx="5759" cy="4320"/>
          </a:xfrm>
        </p:grpSpPr>
        <p:grpSp>
          <p:nvGrpSpPr>
            <p:cNvPr id="1032" name="Group 3"/>
            <p:cNvGrpSpPr>
              <a:grpSpLocks/>
            </p:cNvGrpSpPr>
            <p:nvPr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2052" name="Line 4"/>
              <p:cNvSpPr>
                <a:spLocks noChangeShapeType="1"/>
              </p:cNvSpPr>
              <p:nvPr/>
            </p:nvSpPr>
            <p:spPr bwMode="auto">
              <a:xfrm>
                <a:off x="0" y="14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53" name="Line 5"/>
              <p:cNvSpPr>
                <a:spLocks noChangeShapeType="1"/>
              </p:cNvSpPr>
              <p:nvPr/>
            </p:nvSpPr>
            <p:spPr bwMode="auto">
              <a:xfrm>
                <a:off x="0" y="33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54" name="Line 6"/>
              <p:cNvSpPr>
                <a:spLocks noChangeShapeType="1"/>
              </p:cNvSpPr>
              <p:nvPr/>
            </p:nvSpPr>
            <p:spPr bwMode="auto">
              <a:xfrm>
                <a:off x="0" y="528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55" name="Line 7"/>
              <p:cNvSpPr>
                <a:spLocks noChangeShapeType="1"/>
              </p:cNvSpPr>
              <p:nvPr/>
            </p:nvSpPr>
            <p:spPr bwMode="auto">
              <a:xfrm>
                <a:off x="0" y="720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56" name="Line 8"/>
              <p:cNvSpPr>
                <a:spLocks noChangeShapeType="1"/>
              </p:cNvSpPr>
              <p:nvPr/>
            </p:nvSpPr>
            <p:spPr bwMode="auto">
              <a:xfrm>
                <a:off x="0" y="912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57" name="Line 9"/>
              <p:cNvSpPr>
                <a:spLocks noChangeShapeType="1"/>
              </p:cNvSpPr>
              <p:nvPr/>
            </p:nvSpPr>
            <p:spPr bwMode="auto">
              <a:xfrm>
                <a:off x="0" y="110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58" name="Line 10"/>
              <p:cNvSpPr>
                <a:spLocks noChangeShapeType="1"/>
              </p:cNvSpPr>
              <p:nvPr/>
            </p:nvSpPr>
            <p:spPr bwMode="auto">
              <a:xfrm>
                <a:off x="0" y="129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59" name="Line 11"/>
              <p:cNvSpPr>
                <a:spLocks noChangeShapeType="1"/>
              </p:cNvSpPr>
              <p:nvPr/>
            </p:nvSpPr>
            <p:spPr bwMode="auto">
              <a:xfrm>
                <a:off x="0" y="1488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60" name="Line 12"/>
              <p:cNvSpPr>
                <a:spLocks noChangeShapeType="1"/>
              </p:cNvSpPr>
              <p:nvPr/>
            </p:nvSpPr>
            <p:spPr bwMode="auto">
              <a:xfrm>
                <a:off x="0" y="1680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61" name="Line 13"/>
              <p:cNvSpPr>
                <a:spLocks noChangeShapeType="1"/>
              </p:cNvSpPr>
              <p:nvPr/>
            </p:nvSpPr>
            <p:spPr bwMode="auto">
              <a:xfrm>
                <a:off x="0" y="1872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62" name="Line 14"/>
              <p:cNvSpPr>
                <a:spLocks noChangeShapeType="1"/>
              </p:cNvSpPr>
              <p:nvPr/>
            </p:nvSpPr>
            <p:spPr bwMode="auto">
              <a:xfrm>
                <a:off x="0" y="206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63" name="Line 15"/>
              <p:cNvSpPr>
                <a:spLocks noChangeShapeType="1"/>
              </p:cNvSpPr>
              <p:nvPr/>
            </p:nvSpPr>
            <p:spPr bwMode="auto">
              <a:xfrm>
                <a:off x="0" y="225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64" name="Line 16"/>
              <p:cNvSpPr>
                <a:spLocks noChangeShapeType="1"/>
              </p:cNvSpPr>
              <p:nvPr/>
            </p:nvSpPr>
            <p:spPr bwMode="auto">
              <a:xfrm>
                <a:off x="0" y="2448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65" name="Line 17"/>
              <p:cNvSpPr>
                <a:spLocks noChangeShapeType="1"/>
              </p:cNvSpPr>
              <p:nvPr/>
            </p:nvSpPr>
            <p:spPr bwMode="auto">
              <a:xfrm>
                <a:off x="0" y="2640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66" name="Line 18"/>
              <p:cNvSpPr>
                <a:spLocks noChangeShapeType="1"/>
              </p:cNvSpPr>
              <p:nvPr/>
            </p:nvSpPr>
            <p:spPr bwMode="auto">
              <a:xfrm>
                <a:off x="0" y="2832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67" name="Line 19"/>
              <p:cNvSpPr>
                <a:spLocks noChangeShapeType="1"/>
              </p:cNvSpPr>
              <p:nvPr/>
            </p:nvSpPr>
            <p:spPr bwMode="auto">
              <a:xfrm>
                <a:off x="0" y="302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68" name="Line 20"/>
              <p:cNvSpPr>
                <a:spLocks noChangeShapeType="1"/>
              </p:cNvSpPr>
              <p:nvPr/>
            </p:nvSpPr>
            <p:spPr bwMode="auto">
              <a:xfrm>
                <a:off x="0" y="321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69" name="Line 21"/>
              <p:cNvSpPr>
                <a:spLocks noChangeShapeType="1"/>
              </p:cNvSpPr>
              <p:nvPr/>
            </p:nvSpPr>
            <p:spPr bwMode="auto">
              <a:xfrm>
                <a:off x="0" y="3408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70" name="Line 22"/>
              <p:cNvSpPr>
                <a:spLocks noChangeShapeType="1"/>
              </p:cNvSpPr>
              <p:nvPr/>
            </p:nvSpPr>
            <p:spPr bwMode="auto">
              <a:xfrm>
                <a:off x="0" y="3600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71" name="Line 23"/>
              <p:cNvSpPr>
                <a:spLocks noChangeShapeType="1"/>
              </p:cNvSpPr>
              <p:nvPr/>
            </p:nvSpPr>
            <p:spPr bwMode="auto">
              <a:xfrm>
                <a:off x="0" y="3792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72" name="Line 24"/>
              <p:cNvSpPr>
                <a:spLocks noChangeShapeType="1"/>
              </p:cNvSpPr>
              <p:nvPr/>
            </p:nvSpPr>
            <p:spPr bwMode="auto">
              <a:xfrm>
                <a:off x="0" y="398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73" name="Line 25"/>
              <p:cNvSpPr>
                <a:spLocks noChangeShapeType="1"/>
              </p:cNvSpPr>
              <p:nvPr/>
            </p:nvSpPr>
            <p:spPr bwMode="auto">
              <a:xfrm>
                <a:off x="0" y="417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74" name="Line 26"/>
              <p:cNvSpPr>
                <a:spLocks noChangeShapeType="1"/>
              </p:cNvSpPr>
              <p:nvPr/>
            </p:nvSpPr>
            <p:spPr bwMode="auto">
              <a:xfrm>
                <a:off x="14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75" name="Line 27"/>
              <p:cNvSpPr>
                <a:spLocks noChangeShapeType="1"/>
              </p:cNvSpPr>
              <p:nvPr/>
            </p:nvSpPr>
            <p:spPr bwMode="auto">
              <a:xfrm>
                <a:off x="33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76" name="Line 28"/>
              <p:cNvSpPr>
                <a:spLocks noChangeShapeType="1"/>
              </p:cNvSpPr>
              <p:nvPr/>
            </p:nvSpPr>
            <p:spPr bwMode="auto">
              <a:xfrm>
                <a:off x="52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77" name="Line 29"/>
              <p:cNvSpPr>
                <a:spLocks noChangeShapeType="1"/>
              </p:cNvSpPr>
              <p:nvPr/>
            </p:nvSpPr>
            <p:spPr bwMode="auto">
              <a:xfrm>
                <a:off x="72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78" name="Line 30"/>
              <p:cNvSpPr>
                <a:spLocks noChangeShapeType="1"/>
              </p:cNvSpPr>
              <p:nvPr/>
            </p:nvSpPr>
            <p:spPr bwMode="auto">
              <a:xfrm>
                <a:off x="91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79" name="Line 31"/>
              <p:cNvSpPr>
                <a:spLocks noChangeShapeType="1"/>
              </p:cNvSpPr>
              <p:nvPr/>
            </p:nvSpPr>
            <p:spPr bwMode="auto">
              <a:xfrm>
                <a:off x="110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80" name="Line 32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81" name="Line 33"/>
              <p:cNvSpPr>
                <a:spLocks noChangeShapeType="1"/>
              </p:cNvSpPr>
              <p:nvPr/>
            </p:nvSpPr>
            <p:spPr bwMode="auto">
              <a:xfrm>
                <a:off x="148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82" name="Line 34"/>
              <p:cNvSpPr>
                <a:spLocks noChangeShapeType="1"/>
              </p:cNvSpPr>
              <p:nvPr/>
            </p:nvSpPr>
            <p:spPr bwMode="auto">
              <a:xfrm>
                <a:off x="168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83" name="Line 35"/>
              <p:cNvSpPr>
                <a:spLocks noChangeShapeType="1"/>
              </p:cNvSpPr>
              <p:nvPr/>
            </p:nvSpPr>
            <p:spPr bwMode="auto">
              <a:xfrm>
                <a:off x="187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84" name="Line 36"/>
              <p:cNvSpPr>
                <a:spLocks noChangeShapeType="1"/>
              </p:cNvSpPr>
              <p:nvPr/>
            </p:nvSpPr>
            <p:spPr bwMode="auto">
              <a:xfrm>
                <a:off x="206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85" name="Line 37"/>
              <p:cNvSpPr>
                <a:spLocks noChangeShapeType="1"/>
              </p:cNvSpPr>
              <p:nvPr/>
            </p:nvSpPr>
            <p:spPr bwMode="auto">
              <a:xfrm>
                <a:off x="225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86" name="Line 38"/>
              <p:cNvSpPr>
                <a:spLocks noChangeShapeType="1"/>
              </p:cNvSpPr>
              <p:nvPr/>
            </p:nvSpPr>
            <p:spPr bwMode="auto">
              <a:xfrm>
                <a:off x="244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87" name="Line 39"/>
              <p:cNvSpPr>
                <a:spLocks noChangeShapeType="1"/>
              </p:cNvSpPr>
              <p:nvPr/>
            </p:nvSpPr>
            <p:spPr bwMode="auto">
              <a:xfrm>
                <a:off x="264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88" name="Line 40"/>
              <p:cNvSpPr>
                <a:spLocks noChangeShapeType="1"/>
              </p:cNvSpPr>
              <p:nvPr/>
            </p:nvSpPr>
            <p:spPr bwMode="auto">
              <a:xfrm>
                <a:off x="283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89" name="Line 41"/>
              <p:cNvSpPr>
                <a:spLocks noChangeShapeType="1"/>
              </p:cNvSpPr>
              <p:nvPr/>
            </p:nvSpPr>
            <p:spPr bwMode="auto">
              <a:xfrm>
                <a:off x="302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90" name="Line 42"/>
              <p:cNvSpPr>
                <a:spLocks noChangeShapeType="1"/>
              </p:cNvSpPr>
              <p:nvPr/>
            </p:nvSpPr>
            <p:spPr bwMode="auto">
              <a:xfrm>
                <a:off x="321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91" name="Line 43"/>
              <p:cNvSpPr>
                <a:spLocks noChangeShapeType="1"/>
              </p:cNvSpPr>
              <p:nvPr/>
            </p:nvSpPr>
            <p:spPr bwMode="auto">
              <a:xfrm>
                <a:off x="340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92" name="Line 44"/>
              <p:cNvSpPr>
                <a:spLocks noChangeShapeType="1"/>
              </p:cNvSpPr>
              <p:nvPr/>
            </p:nvSpPr>
            <p:spPr bwMode="auto">
              <a:xfrm>
                <a:off x="360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93" name="Line 45"/>
              <p:cNvSpPr>
                <a:spLocks noChangeShapeType="1"/>
              </p:cNvSpPr>
              <p:nvPr/>
            </p:nvSpPr>
            <p:spPr bwMode="auto">
              <a:xfrm>
                <a:off x="379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94" name="Line 46"/>
              <p:cNvSpPr>
                <a:spLocks noChangeShapeType="1"/>
              </p:cNvSpPr>
              <p:nvPr/>
            </p:nvSpPr>
            <p:spPr bwMode="auto">
              <a:xfrm>
                <a:off x="398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95" name="Line 47"/>
              <p:cNvSpPr>
                <a:spLocks noChangeShapeType="1"/>
              </p:cNvSpPr>
              <p:nvPr/>
            </p:nvSpPr>
            <p:spPr bwMode="auto">
              <a:xfrm>
                <a:off x="417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96" name="Line 48"/>
              <p:cNvSpPr>
                <a:spLocks noChangeShapeType="1"/>
              </p:cNvSpPr>
              <p:nvPr/>
            </p:nvSpPr>
            <p:spPr bwMode="auto">
              <a:xfrm>
                <a:off x="436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97" name="Line 49"/>
              <p:cNvSpPr>
                <a:spLocks noChangeShapeType="1"/>
              </p:cNvSpPr>
              <p:nvPr/>
            </p:nvSpPr>
            <p:spPr bwMode="auto">
              <a:xfrm>
                <a:off x="456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98" name="Line 50"/>
              <p:cNvSpPr>
                <a:spLocks noChangeShapeType="1"/>
              </p:cNvSpPr>
              <p:nvPr/>
            </p:nvSpPr>
            <p:spPr bwMode="auto">
              <a:xfrm>
                <a:off x="475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099" name="Line 51"/>
              <p:cNvSpPr>
                <a:spLocks noChangeShapeType="1"/>
              </p:cNvSpPr>
              <p:nvPr/>
            </p:nvSpPr>
            <p:spPr bwMode="auto">
              <a:xfrm>
                <a:off x="494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100" name="Line 52"/>
              <p:cNvSpPr>
                <a:spLocks noChangeShapeType="1"/>
              </p:cNvSpPr>
              <p:nvPr/>
            </p:nvSpPr>
            <p:spPr bwMode="auto">
              <a:xfrm>
                <a:off x="513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101" name="Line 53"/>
              <p:cNvSpPr>
                <a:spLocks noChangeShapeType="1"/>
              </p:cNvSpPr>
              <p:nvPr/>
            </p:nvSpPr>
            <p:spPr bwMode="auto">
              <a:xfrm>
                <a:off x="532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102" name="Line 54"/>
              <p:cNvSpPr>
                <a:spLocks noChangeShapeType="1"/>
              </p:cNvSpPr>
              <p:nvPr/>
            </p:nvSpPr>
            <p:spPr bwMode="auto">
              <a:xfrm>
                <a:off x="552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103" name="Line 55"/>
              <p:cNvSpPr>
                <a:spLocks noChangeShapeType="1"/>
              </p:cNvSpPr>
              <p:nvPr/>
            </p:nvSpPr>
            <p:spPr bwMode="auto">
              <a:xfrm>
                <a:off x="571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pic>
          <p:nvPicPr>
            <p:cNvPr id="1033" name="Picture 56"/>
            <p:cNvPicPr>
              <a:picLocks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5079" y="0"/>
              <a:ext cx="68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7" name="Rectangle 57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07" name="Rectangle 5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08" name="Rectangle 6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50000"/>
              </a:spcBef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09" name="Rectangle 6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50000"/>
              </a:spcBef>
              <a:defRPr sz="1400">
                <a:cs typeface="+mn-cs"/>
              </a:defRPr>
            </a:lvl1pPr>
          </a:lstStyle>
          <a:p>
            <a:pPr>
              <a:defRPr/>
            </a:pPr>
            <a:fld id="{B8C2E790-7C37-4E51-B86A-999397AA6F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 sz="quarter" idx="4294967295"/>
          </p:nvPr>
        </p:nvSpPr>
        <p:spPr>
          <a:xfrm>
            <a:off x="0" y="928688"/>
            <a:ext cx="7772400" cy="2195512"/>
          </a:xfrm>
        </p:spPr>
        <p:txBody>
          <a:bodyPr/>
          <a:lstStyle/>
          <a:p>
            <a:r>
              <a:rPr lang="ru-RU" sz="6000" b="1" smtClean="0"/>
              <a:t/>
            </a:r>
            <a:br>
              <a:rPr lang="ru-RU" sz="6000" b="1" smtClean="0"/>
            </a:br>
            <a:r>
              <a:rPr lang="ru-RU" sz="6000" b="1" smtClean="0"/>
              <a:t/>
            </a:r>
            <a:br>
              <a:rPr lang="ru-RU" sz="6000" b="1" smtClean="0"/>
            </a:br>
            <a:r>
              <a:rPr lang="ru-RU" sz="6000" b="1" smtClean="0"/>
              <a:t>Решение задач с помощью систем уравнений второй степени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63" y="428625"/>
            <a:ext cx="7858125" cy="5262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ru-RU" sz="2400" dirty="0">
                <a:cs typeface="+mn-cs"/>
              </a:rPr>
              <a:t>Выберите пару чисел, являющейся решение системы</a:t>
            </a:r>
          </a:p>
          <a:p>
            <a:pPr marL="342900" indent="-342900">
              <a:defRPr/>
            </a:pPr>
            <a:endParaRPr lang="ru-RU" sz="2400" dirty="0">
              <a:cs typeface="+mn-cs"/>
            </a:endParaRPr>
          </a:p>
          <a:p>
            <a:pPr marL="342900" indent="-342900">
              <a:defRPr/>
            </a:pPr>
            <a:r>
              <a:rPr lang="ru-RU" sz="2400" dirty="0">
                <a:cs typeface="+mn-cs"/>
              </a:rPr>
              <a:t>      ху=5,</a:t>
            </a:r>
          </a:p>
          <a:p>
            <a:pPr marL="342900" indent="-342900">
              <a:defRPr/>
            </a:pPr>
            <a:r>
              <a:rPr lang="ru-RU" sz="2400" dirty="0">
                <a:cs typeface="+mn-cs"/>
              </a:rPr>
              <a:t>                                                                                                  х-2у=3.</a:t>
            </a:r>
          </a:p>
          <a:p>
            <a:pPr marL="342900" indent="-342900">
              <a:defRPr/>
            </a:pPr>
            <a:endParaRPr lang="ru-RU" sz="2400" dirty="0">
              <a:cs typeface="+mn-cs"/>
            </a:endParaRPr>
          </a:p>
          <a:p>
            <a:pPr marL="342900" indent="-342900">
              <a:defRPr/>
            </a:pPr>
            <a:endParaRPr lang="ru-RU" sz="2400" dirty="0">
              <a:cs typeface="+mn-cs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ru-RU" sz="2400" dirty="0">
                <a:cs typeface="+mn-cs"/>
              </a:rPr>
              <a:t>(-1;5)</a:t>
            </a:r>
          </a:p>
          <a:p>
            <a:pPr marL="457200" indent="-457200">
              <a:buFontTx/>
              <a:buAutoNum type="arabicPeriod"/>
              <a:defRPr/>
            </a:pPr>
            <a:endParaRPr lang="ru-RU" sz="2400" dirty="0">
              <a:cs typeface="+mn-cs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ru-RU" sz="2400" dirty="0">
                <a:cs typeface="+mn-cs"/>
              </a:rPr>
              <a:t>(5;1)</a:t>
            </a:r>
          </a:p>
          <a:p>
            <a:pPr marL="457200" indent="-457200">
              <a:buFontTx/>
              <a:buAutoNum type="arabicPeriod"/>
              <a:defRPr/>
            </a:pPr>
            <a:endParaRPr lang="ru-RU" sz="2400" dirty="0">
              <a:cs typeface="+mn-cs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ru-RU" sz="2400" dirty="0">
                <a:cs typeface="+mn-cs"/>
              </a:rPr>
              <a:t>(-2,5;-2</a:t>
            </a:r>
            <a:r>
              <a:rPr lang="ru-RU" sz="2400" dirty="0" smtClean="0">
                <a:cs typeface="+mn-cs"/>
              </a:rPr>
              <a:t>)</a:t>
            </a:r>
            <a:endParaRPr lang="ru-RU" sz="2400" dirty="0">
              <a:cs typeface="+mn-cs"/>
            </a:endParaRPr>
          </a:p>
          <a:p>
            <a:pPr marL="457200" indent="-457200">
              <a:buFontTx/>
              <a:buAutoNum type="arabicPeriod"/>
              <a:defRPr/>
            </a:pPr>
            <a:endParaRPr lang="ru-RU" sz="2400" dirty="0">
              <a:cs typeface="+mn-cs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ru-RU" sz="2400" dirty="0">
                <a:cs typeface="+mn-cs"/>
              </a:rPr>
              <a:t>(2;2,5)</a:t>
            </a:r>
          </a:p>
        </p:txBody>
      </p:sp>
      <p:sp>
        <p:nvSpPr>
          <p:cNvPr id="4" name="Левая фигурная скобка 3"/>
          <p:cNvSpPr/>
          <p:nvPr/>
        </p:nvSpPr>
        <p:spPr>
          <a:xfrm>
            <a:off x="785813" y="1357313"/>
            <a:ext cx="71437" cy="857250"/>
          </a:xfrm>
          <a:prstGeom prst="leftBrac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n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2"/>
          <p:cNvSpPr>
            <a:spLocks/>
          </p:cNvSpPr>
          <p:nvPr/>
        </p:nvSpPr>
        <p:spPr bwMode="auto">
          <a:xfrm>
            <a:off x="1357313" y="1214438"/>
            <a:ext cx="1143000" cy="31432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66" y="1927"/>
              </a:cxn>
              <a:cxn ang="0">
                <a:pos x="872" y="1481"/>
              </a:cxn>
              <a:cxn ang="0">
                <a:pos x="1156" y="61"/>
              </a:cxn>
            </a:cxnLst>
            <a:rect l="0" t="0" r="r" b="b"/>
            <a:pathLst>
              <a:path w="1156" h="2174">
                <a:moveTo>
                  <a:pt x="0" y="0"/>
                </a:moveTo>
                <a:cubicBezTo>
                  <a:pt x="160" y="840"/>
                  <a:pt x="321" y="1680"/>
                  <a:pt x="466" y="1927"/>
                </a:cubicBezTo>
                <a:cubicBezTo>
                  <a:pt x="611" y="2174"/>
                  <a:pt x="757" y="1792"/>
                  <a:pt x="872" y="1481"/>
                </a:cubicBezTo>
                <a:cubicBezTo>
                  <a:pt x="987" y="1170"/>
                  <a:pt x="1102" y="298"/>
                  <a:pt x="1156" y="61"/>
                </a:cubicBezTo>
              </a:path>
            </a:pathLst>
          </a:cu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cxnSp>
        <p:nvCxnSpPr>
          <p:cNvPr id="1027" name="AutoShape 3"/>
          <p:cNvCxnSpPr>
            <a:cxnSpLocks noChangeShapeType="1"/>
          </p:cNvCxnSpPr>
          <p:nvPr/>
        </p:nvCxnSpPr>
        <p:spPr bwMode="auto">
          <a:xfrm rot="5400000">
            <a:off x="678656" y="2178845"/>
            <a:ext cx="2714625" cy="1928812"/>
          </a:xfrm>
          <a:prstGeom prst="straightConnector1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24" name="AutoShape 4"/>
          <p:cNvCxnSpPr>
            <a:cxnSpLocks noChangeShapeType="1"/>
          </p:cNvCxnSpPr>
          <p:nvPr/>
        </p:nvCxnSpPr>
        <p:spPr bwMode="auto">
          <a:xfrm>
            <a:off x="285750" y="3571875"/>
            <a:ext cx="3571875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5125" name="AutoShape 6"/>
          <p:cNvCxnSpPr>
            <a:cxnSpLocks noChangeShapeType="1"/>
          </p:cNvCxnSpPr>
          <p:nvPr/>
        </p:nvCxnSpPr>
        <p:spPr bwMode="auto">
          <a:xfrm rot="5400000" flipH="1" flipV="1">
            <a:off x="-1035844" y="2964657"/>
            <a:ext cx="4929187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5126" name="TextBox 18"/>
          <p:cNvSpPr txBox="1">
            <a:spLocks noChangeArrowheads="1"/>
          </p:cNvSpPr>
          <p:nvPr/>
        </p:nvSpPr>
        <p:spPr bwMode="auto">
          <a:xfrm>
            <a:off x="3857625" y="1357313"/>
            <a:ext cx="38576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у=х</a:t>
            </a:r>
            <a:r>
              <a:rPr lang="ru-RU" baseline="30000"/>
              <a:t>2</a:t>
            </a:r>
            <a:r>
              <a:rPr lang="ru-RU"/>
              <a:t>-4х+3,</a:t>
            </a:r>
          </a:p>
          <a:p>
            <a:r>
              <a:rPr lang="ru-RU"/>
              <a:t>у=х-1</a:t>
            </a:r>
          </a:p>
        </p:txBody>
      </p:sp>
      <p:sp>
        <p:nvSpPr>
          <p:cNvPr id="20" name="Левая фигурная скобка 19"/>
          <p:cNvSpPr/>
          <p:nvPr/>
        </p:nvSpPr>
        <p:spPr>
          <a:xfrm>
            <a:off x="3857625" y="1428750"/>
            <a:ext cx="117475" cy="500063"/>
          </a:xfrm>
          <a:prstGeom prst="leftBrac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28" name="TextBox 20"/>
          <p:cNvSpPr txBox="1">
            <a:spLocks noChangeArrowheads="1"/>
          </p:cNvSpPr>
          <p:nvPr/>
        </p:nvSpPr>
        <p:spPr bwMode="auto">
          <a:xfrm>
            <a:off x="3429000" y="214313"/>
            <a:ext cx="47148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С помощью графиков, изображенных на рисунке, решите систему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3429000" y="5357813"/>
            <a:ext cx="35004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Ответ: (1;1), (3;3)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214313" y="357188"/>
            <a:ext cx="77152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На рисунке изображен график функции у=ах</a:t>
            </a:r>
            <a:r>
              <a:rPr lang="ru-RU" sz="2400" baseline="30000"/>
              <a:t>2</a:t>
            </a:r>
            <a:r>
              <a:rPr lang="ru-RU" sz="2400"/>
              <a:t>+с. Определите знаки коэффициентов а и с.</a:t>
            </a:r>
          </a:p>
        </p:txBody>
      </p:sp>
      <p:sp>
        <p:nvSpPr>
          <p:cNvPr id="2050" name="Freeform 2"/>
          <p:cNvSpPr>
            <a:spLocks/>
          </p:cNvSpPr>
          <p:nvPr/>
        </p:nvSpPr>
        <p:spPr bwMode="auto">
          <a:xfrm>
            <a:off x="785813" y="3571875"/>
            <a:ext cx="1500187" cy="2428875"/>
          </a:xfrm>
          <a:custGeom>
            <a:avLst/>
            <a:gdLst/>
            <a:ahLst/>
            <a:cxnLst>
              <a:cxn ang="0">
                <a:pos x="0" y="1322"/>
              </a:cxn>
              <a:cxn ang="0">
                <a:pos x="325" y="307"/>
              </a:cxn>
              <a:cxn ang="0">
                <a:pos x="548" y="186"/>
              </a:cxn>
              <a:cxn ang="0">
                <a:pos x="933" y="1423"/>
              </a:cxn>
              <a:cxn ang="0">
                <a:pos x="953" y="1565"/>
              </a:cxn>
            </a:cxnLst>
            <a:rect l="0" t="0" r="r" b="b"/>
            <a:pathLst>
              <a:path w="1000" h="1653">
                <a:moveTo>
                  <a:pt x="0" y="1322"/>
                </a:moveTo>
                <a:cubicBezTo>
                  <a:pt x="117" y="909"/>
                  <a:pt x="234" y="496"/>
                  <a:pt x="325" y="307"/>
                </a:cubicBezTo>
                <a:cubicBezTo>
                  <a:pt x="416" y="118"/>
                  <a:pt x="447" y="0"/>
                  <a:pt x="548" y="186"/>
                </a:cubicBezTo>
                <a:cubicBezTo>
                  <a:pt x="649" y="372"/>
                  <a:pt x="866" y="1193"/>
                  <a:pt x="933" y="1423"/>
                </a:cubicBezTo>
                <a:cubicBezTo>
                  <a:pt x="1000" y="1653"/>
                  <a:pt x="976" y="1609"/>
                  <a:pt x="953" y="1565"/>
                </a:cubicBezTo>
              </a:path>
            </a:pathLst>
          </a:cu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cxnSp>
        <p:nvCxnSpPr>
          <p:cNvPr id="6148" name="AutoShape 3"/>
          <p:cNvCxnSpPr>
            <a:cxnSpLocks noChangeShapeType="1"/>
          </p:cNvCxnSpPr>
          <p:nvPr/>
        </p:nvCxnSpPr>
        <p:spPr bwMode="auto">
          <a:xfrm>
            <a:off x="500063" y="3000375"/>
            <a:ext cx="2714625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6149" name="AutoShape 4"/>
          <p:cNvCxnSpPr>
            <a:cxnSpLocks noChangeShapeType="1"/>
          </p:cNvCxnSpPr>
          <p:nvPr/>
        </p:nvCxnSpPr>
        <p:spPr bwMode="auto">
          <a:xfrm rot="5400000" flipH="1" flipV="1">
            <a:off x="-857250" y="4071938"/>
            <a:ext cx="45720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500563" y="2286000"/>
            <a:ext cx="40005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sz="2400"/>
              <a:t>а</a:t>
            </a:r>
            <a:r>
              <a:rPr lang="en-US" sz="2400"/>
              <a:t>&gt;0,c&gt;0</a:t>
            </a:r>
          </a:p>
          <a:p>
            <a:pPr marL="342900" indent="-342900">
              <a:buFontTx/>
              <a:buAutoNum type="arabicPeriod"/>
            </a:pPr>
            <a:endParaRPr lang="en-US" sz="2400"/>
          </a:p>
          <a:p>
            <a:pPr marL="342900" indent="-342900">
              <a:buFontTx/>
              <a:buAutoNum type="arabicPeriod"/>
            </a:pPr>
            <a:r>
              <a:rPr lang="en-US" sz="2400"/>
              <a:t>a&gt;0,c&lt;0</a:t>
            </a:r>
          </a:p>
          <a:p>
            <a:pPr marL="342900" indent="-342900">
              <a:buFontTx/>
              <a:buAutoNum type="arabicPeriod"/>
            </a:pPr>
            <a:endParaRPr lang="en-US" sz="2400"/>
          </a:p>
          <a:p>
            <a:pPr marL="342900" indent="-342900">
              <a:buFontTx/>
              <a:buAutoNum type="arabicPeriod"/>
            </a:pPr>
            <a:r>
              <a:rPr lang="en-US" sz="2400"/>
              <a:t>a&lt;0, c&gt;0</a:t>
            </a:r>
          </a:p>
          <a:p>
            <a:pPr marL="342900" indent="-342900">
              <a:buFontTx/>
              <a:buAutoNum type="arabicPeriod"/>
            </a:pPr>
            <a:endParaRPr lang="en-US" sz="2400"/>
          </a:p>
          <a:p>
            <a:pPr marL="342900" indent="-342900">
              <a:buFontTx/>
              <a:buAutoNum type="arabicPeriod"/>
            </a:pPr>
            <a:r>
              <a:rPr lang="en-US" sz="2400"/>
              <a:t>a&lt;0, c&lt;0</a:t>
            </a: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428625" y="214313"/>
            <a:ext cx="7215188" cy="612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tabLst>
                <a:tab pos="457200" algn="l"/>
              </a:tabLst>
              <a:defRPr/>
            </a:pPr>
            <a:r>
              <a:rPr lang="ru-RU" sz="2800" dirty="0">
                <a:latin typeface="+mn-lt"/>
                <a:ea typeface="Times New Roman" pitchFamily="18" charset="0"/>
                <a:cs typeface="Arial" pitchFamily="34" charset="0"/>
              </a:rPr>
              <a:t>Составьте уравнение с двумя переменными, если:</a:t>
            </a:r>
            <a:endParaRPr lang="en-US" sz="2800" dirty="0">
              <a:latin typeface="+mn-lt"/>
              <a:ea typeface="Times New Roman" pitchFamily="18" charset="0"/>
              <a:cs typeface="Arial" pitchFamily="34" charset="0"/>
            </a:endParaRPr>
          </a:p>
          <a:p>
            <a:pPr>
              <a:tabLst>
                <a:tab pos="457200" algn="l"/>
              </a:tabLst>
              <a:defRPr/>
            </a:pPr>
            <a:endParaRPr lang="en-US" sz="2800" dirty="0">
              <a:latin typeface="+mn-lt"/>
              <a:ea typeface="Times New Roman" pitchFamily="18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  <a:tabLst>
                <a:tab pos="457200" algn="l"/>
              </a:tabLst>
              <a:defRPr/>
            </a:pPr>
            <a:r>
              <a:rPr lang="ru-RU" sz="2800" dirty="0">
                <a:latin typeface="+mn-lt"/>
                <a:ea typeface="Times New Roman" pitchFamily="18" charset="0"/>
                <a:cs typeface="Arial" pitchFamily="34" charset="0"/>
              </a:rPr>
              <a:t>Сумма двух натуральных чисел равна 16.</a:t>
            </a:r>
            <a:endParaRPr lang="en-US" sz="2800" dirty="0">
              <a:latin typeface="+mn-lt"/>
              <a:ea typeface="Times New Roman" pitchFamily="18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  <a:tabLst>
                <a:tab pos="457200" algn="l"/>
              </a:tabLst>
              <a:defRPr/>
            </a:pPr>
            <a:endParaRPr lang="ru-RU" sz="2800" dirty="0">
              <a:latin typeface="+mn-lt"/>
              <a:cs typeface="Arial" pitchFamily="34" charset="0"/>
            </a:endParaRPr>
          </a:p>
          <a:p>
            <a:pPr eaLnBrk="0" hangingPunct="0">
              <a:buFontTx/>
              <a:buChar char="•"/>
              <a:tabLst>
                <a:tab pos="457200" algn="l"/>
              </a:tabLst>
              <a:defRPr/>
            </a:pPr>
            <a:r>
              <a:rPr lang="ru-RU" sz="2800" dirty="0">
                <a:latin typeface="+mn-lt"/>
                <a:ea typeface="Times New Roman" pitchFamily="18" charset="0"/>
                <a:cs typeface="Arial" pitchFamily="34" charset="0"/>
              </a:rPr>
              <a:t>Периметр прямоугольника равен 12 см.</a:t>
            </a:r>
            <a:endParaRPr lang="en-US" sz="2800" dirty="0">
              <a:latin typeface="+mn-lt"/>
              <a:ea typeface="Times New Roman" pitchFamily="18" charset="0"/>
              <a:cs typeface="Arial" pitchFamily="34" charset="0"/>
            </a:endParaRPr>
          </a:p>
          <a:p>
            <a:pPr eaLnBrk="0" hangingPunct="0">
              <a:buFontTx/>
              <a:buChar char="•"/>
              <a:tabLst>
                <a:tab pos="457200" algn="l"/>
              </a:tabLst>
              <a:defRPr/>
            </a:pPr>
            <a:endParaRPr lang="ru-RU" sz="2800" dirty="0">
              <a:latin typeface="+mn-lt"/>
              <a:cs typeface="Arial" pitchFamily="34" charset="0"/>
            </a:endParaRPr>
          </a:p>
          <a:p>
            <a:pPr eaLnBrk="0" hangingPunct="0">
              <a:buFontTx/>
              <a:buChar char="•"/>
              <a:tabLst>
                <a:tab pos="457200" algn="l"/>
              </a:tabLst>
              <a:defRPr/>
            </a:pPr>
            <a:r>
              <a:rPr lang="ru-RU" sz="2800" dirty="0">
                <a:latin typeface="+mn-lt"/>
                <a:ea typeface="Times New Roman" pitchFamily="18" charset="0"/>
                <a:cs typeface="Arial" pitchFamily="34" charset="0"/>
              </a:rPr>
              <a:t>Одна сторона прямоугольника на 8 см больше другой.</a:t>
            </a:r>
            <a:endParaRPr lang="en-US" sz="2800" dirty="0">
              <a:latin typeface="+mn-lt"/>
              <a:ea typeface="Times New Roman" pitchFamily="18" charset="0"/>
              <a:cs typeface="Arial" pitchFamily="34" charset="0"/>
            </a:endParaRPr>
          </a:p>
          <a:p>
            <a:pPr eaLnBrk="0" hangingPunct="0">
              <a:buFontTx/>
              <a:buChar char="•"/>
              <a:tabLst>
                <a:tab pos="457200" algn="l"/>
              </a:tabLst>
              <a:defRPr/>
            </a:pPr>
            <a:endParaRPr lang="ru-RU" sz="2800" dirty="0">
              <a:latin typeface="+mn-lt"/>
              <a:cs typeface="Arial" pitchFamily="34" charset="0"/>
            </a:endParaRPr>
          </a:p>
          <a:p>
            <a:pPr eaLnBrk="0" hangingPunct="0">
              <a:buFontTx/>
              <a:buChar char="•"/>
              <a:tabLst>
                <a:tab pos="457200" algn="l"/>
              </a:tabLst>
              <a:defRPr/>
            </a:pPr>
            <a:r>
              <a:rPr lang="ru-RU" sz="2800" dirty="0">
                <a:latin typeface="+mn-lt"/>
                <a:ea typeface="Times New Roman" pitchFamily="18" charset="0"/>
                <a:cs typeface="Arial" pitchFamily="34" charset="0"/>
              </a:rPr>
              <a:t>Произведение двух натуральных чисел равно 28.</a:t>
            </a:r>
            <a:endParaRPr lang="en-US" sz="2800" dirty="0">
              <a:latin typeface="+mn-lt"/>
              <a:ea typeface="Times New Roman" pitchFamily="18" charset="0"/>
              <a:cs typeface="Arial" pitchFamily="34" charset="0"/>
            </a:endParaRPr>
          </a:p>
          <a:p>
            <a:pPr eaLnBrk="0" hangingPunct="0">
              <a:buFontTx/>
              <a:buChar char="•"/>
              <a:tabLst>
                <a:tab pos="457200" algn="l"/>
              </a:tabLst>
              <a:defRPr/>
            </a:pPr>
            <a:endParaRPr lang="ru-RU" sz="2800" dirty="0">
              <a:latin typeface="+mn-lt"/>
              <a:cs typeface="Arial" pitchFamily="34" charset="0"/>
            </a:endParaRPr>
          </a:p>
          <a:p>
            <a:pPr eaLnBrk="0" hangingPunct="0">
              <a:buFontTx/>
              <a:buChar char="•"/>
              <a:tabLst>
                <a:tab pos="457200" algn="l"/>
              </a:tabLst>
              <a:defRPr/>
            </a:pPr>
            <a:r>
              <a:rPr lang="ru-RU" sz="2800" dirty="0">
                <a:latin typeface="+mn-lt"/>
                <a:ea typeface="Times New Roman" pitchFamily="18" charset="0"/>
                <a:cs typeface="Arial" pitchFamily="34" charset="0"/>
              </a:rPr>
              <a:t>Диагональ прямоугольника равна 5 см.</a:t>
            </a:r>
            <a:endParaRPr lang="ru-RU" sz="28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"/>
          <p:cNvSpPr txBox="1">
            <a:spLocks noChangeArrowheads="1"/>
          </p:cNvSpPr>
          <p:nvPr/>
        </p:nvSpPr>
        <p:spPr bwMode="auto">
          <a:xfrm>
            <a:off x="285750" y="571500"/>
            <a:ext cx="7215188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/>
              <a:t>  x+y = 16</a:t>
            </a:r>
          </a:p>
          <a:p>
            <a:pPr>
              <a:buFont typeface="Wingdings" pitchFamily="2" charset="2"/>
              <a:buChar char="§"/>
            </a:pPr>
            <a:endParaRPr lang="en-US" sz="2800"/>
          </a:p>
          <a:p>
            <a:pPr>
              <a:buFont typeface="Wingdings" pitchFamily="2" charset="2"/>
              <a:buChar char="§"/>
            </a:pPr>
            <a:r>
              <a:rPr lang="en-US" sz="2800"/>
              <a:t>  2(x+y) = 12</a:t>
            </a:r>
          </a:p>
          <a:p>
            <a:pPr>
              <a:buFont typeface="Wingdings" pitchFamily="2" charset="2"/>
              <a:buChar char="§"/>
            </a:pPr>
            <a:endParaRPr lang="en-US" sz="2800"/>
          </a:p>
          <a:p>
            <a:pPr>
              <a:buFont typeface="Wingdings" pitchFamily="2" charset="2"/>
              <a:buChar char="§"/>
            </a:pPr>
            <a:r>
              <a:rPr lang="en-US" sz="2800"/>
              <a:t>  x – y = 8</a:t>
            </a:r>
          </a:p>
          <a:p>
            <a:pPr>
              <a:buFont typeface="Wingdings" pitchFamily="2" charset="2"/>
              <a:buChar char="§"/>
            </a:pPr>
            <a:endParaRPr lang="en-US" sz="2800"/>
          </a:p>
          <a:p>
            <a:pPr>
              <a:buFont typeface="Wingdings" pitchFamily="2" charset="2"/>
              <a:buChar char="§"/>
            </a:pPr>
            <a:r>
              <a:rPr lang="en-US" sz="2800"/>
              <a:t>  x* y = 28</a:t>
            </a:r>
          </a:p>
          <a:p>
            <a:pPr>
              <a:buFont typeface="Wingdings" pitchFamily="2" charset="2"/>
              <a:buChar char="§"/>
            </a:pPr>
            <a:endParaRPr lang="en-US" sz="2800"/>
          </a:p>
          <a:p>
            <a:pPr>
              <a:buFont typeface="Wingdings" pitchFamily="2" charset="2"/>
              <a:buChar char="§"/>
            </a:pPr>
            <a:r>
              <a:rPr lang="en-US" sz="2800"/>
              <a:t>  </a:t>
            </a:r>
            <a:r>
              <a:rPr lang="ru-RU" sz="2800"/>
              <a:t>х</a:t>
            </a:r>
            <a:r>
              <a:rPr lang="ru-RU" sz="2800" baseline="30000"/>
              <a:t>2</a:t>
            </a:r>
            <a:r>
              <a:rPr lang="ru-RU" sz="2800"/>
              <a:t> + у</a:t>
            </a:r>
            <a:r>
              <a:rPr lang="ru-RU" sz="2800" baseline="30000"/>
              <a:t>2</a:t>
            </a:r>
            <a:r>
              <a:rPr lang="ru-RU" sz="2800"/>
              <a:t> = 25</a:t>
            </a:r>
          </a:p>
          <a:p>
            <a:pPr>
              <a:buFont typeface="Wingdings" pitchFamily="2" charset="2"/>
              <a:buChar char="§"/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t-RU" sz="4000" smtClean="0"/>
              <a:t>Для решения задач с помощью систем уравнений необходимо</a:t>
            </a:r>
            <a:endParaRPr lang="ru-RU" sz="400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5157788"/>
            <a:ext cx="7343775" cy="136842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t-RU" b="1" smtClean="0"/>
              <a:t>Выбрать ответ удовлетворяющий условию задачи.</a:t>
            </a:r>
          </a:p>
          <a:p>
            <a:pPr>
              <a:buFontTx/>
              <a:buNone/>
            </a:pPr>
            <a:endParaRPr lang="ru-RU" b="1" smtClean="0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539750" y="1930400"/>
            <a:ext cx="662463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</a:pPr>
            <a:r>
              <a:rPr lang="tt-RU" sz="3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Обозначить неизвестные элементы переменными;</a:t>
            </a:r>
            <a:endParaRPr lang="ru-RU" sz="3200">
              <a:latin typeface="Arial" charset="0"/>
            </a:endParaRP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468313" y="2997200"/>
            <a:ext cx="684053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</a:pPr>
            <a:r>
              <a:rPr lang="tt-RU" sz="3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 условию задачи составить систему уравнений;</a:t>
            </a:r>
            <a:endParaRPr lang="ru-RU" sz="3200">
              <a:latin typeface="Arial" charset="0"/>
            </a:endParaRP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468313" y="4149725"/>
            <a:ext cx="7848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</a:pPr>
            <a:r>
              <a:rPr lang="tt-RU" sz="3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Удобным способом решить полученную систему уравнений;</a:t>
            </a:r>
            <a:endParaRPr lang="ru-RU" sz="32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0"/>
                            </p:stCondLst>
                            <p:childTnLst>
                              <p:par>
                                <p:cTn id="2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  <p:bldP spid="21508" grpId="0"/>
      <p:bldP spid="21509" grpId="0"/>
      <p:bldP spid="215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500034" y="357166"/>
          <a:ext cx="7143800" cy="6143668"/>
        </p:xfrm>
        <a:graphic>
          <a:graphicData uri="http://schemas.openxmlformats.org/presentationml/2006/ole">
            <p:oleObj spid="_x0000_s22530" name="Слайд" r:id="rId3" imgW="4572000" imgH="3429115" progId="PowerPoint.Slid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1000108"/>
            <a:ext cx="8001024" cy="568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1. Решением системы уравнений двух переменных называют..... 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а) Пару значений удовлеворяющих обоим уравнеиям системы;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б) значение переменной у;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в) значение переменной х;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2. Какие методы решения системы уравнений двух перемынных вы знаете?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а) графический;    б) сложения;       в) иллюстративный;         г) замены.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3. Расставить в правильной последовательности алгоритм решения системы уравнений двух переменных.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а) решить полученное уравнение одной переменной;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б) в уравнении выразить одну переменную через другую;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</a:t>
            </a:r>
            <a:r>
              <a:rPr kumimoji="0" lang="tt-R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kumimoji="0" lang="tt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в) найти соответствующее значение второй переменной;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г) полученное выражение подставить во второе уравнение;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д) привести к уравнению с одной переменной.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4. Графиком уравнения двух переменных называют...........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а) множество точек координатной плоскости удовлетворяющие заданным уравнениям;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б) координаты точек;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в) пару координат любой точки;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г) множество точек координатной плоскости.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714348" y="-214338"/>
            <a:ext cx="610231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sz="36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36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Проверка усвоения знаний.</a:t>
            </a:r>
            <a:endParaRPr kumimoji="0" lang="tt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autoRev="1" fill="hold"/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autoRev="1" fill="hold"/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autoRev="1" fill="hold"/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autoRev="1" fill="hold"/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autoRev="1" fill="hold"/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autoRev="1" fill="hold"/>
                                        <p:tgtEl>
                                          <p:spTgt spid="348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autoRev="1" fill="hold"/>
                                        <p:tgtEl>
                                          <p:spTgt spid="348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autoRev="1" fill="hold"/>
                                        <p:tgtEl>
                                          <p:spTgt spid="348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Шаблон оформления «Тетрадь в клетку»">
  <a:themeElements>
    <a:clrScheme name="Тема Office 1">
      <a:dk1>
        <a:srgbClr val="663300"/>
      </a:dk1>
      <a:lt1>
        <a:srgbClr val="FFF8E2"/>
      </a:lt1>
      <a:dk2>
        <a:srgbClr val="996600"/>
      </a:dk2>
      <a:lt2>
        <a:srgbClr val="DDDDDD"/>
      </a:lt2>
      <a:accent1>
        <a:srgbClr val="92D0A4"/>
      </a:accent1>
      <a:accent2>
        <a:srgbClr val="BDAB71"/>
      </a:accent2>
      <a:accent3>
        <a:srgbClr val="FFFBEE"/>
      </a:accent3>
      <a:accent4>
        <a:srgbClr val="562A00"/>
      </a:accent4>
      <a:accent5>
        <a:srgbClr val="C7E4CF"/>
      </a:accent5>
      <a:accent6>
        <a:srgbClr val="AB9B66"/>
      </a:accent6>
      <a:hlink>
        <a:srgbClr val="FF9999"/>
      </a:hlink>
      <a:folHlink>
        <a:srgbClr val="E5DF94"/>
      </a:folHlink>
    </a:clrScheme>
    <a:fontScheme name="Тема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663300"/>
        </a:dk1>
        <a:lt1>
          <a:srgbClr val="FFF8E2"/>
        </a:lt1>
        <a:dk2>
          <a:srgbClr val="996600"/>
        </a:dk2>
        <a:lt2>
          <a:srgbClr val="DDDDDD"/>
        </a:lt2>
        <a:accent1>
          <a:srgbClr val="92D0A4"/>
        </a:accent1>
        <a:accent2>
          <a:srgbClr val="BDAB71"/>
        </a:accent2>
        <a:accent3>
          <a:srgbClr val="FFFBEE"/>
        </a:accent3>
        <a:accent4>
          <a:srgbClr val="562A00"/>
        </a:accent4>
        <a:accent5>
          <a:srgbClr val="C7E4CF"/>
        </a:accent5>
        <a:accent6>
          <a:srgbClr val="AB9B66"/>
        </a:accent6>
        <a:hlink>
          <a:srgbClr val="FF9999"/>
        </a:hlink>
        <a:folHlink>
          <a:srgbClr val="E5DF9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663300"/>
        </a:dk1>
        <a:lt1>
          <a:srgbClr val="F8F8F8"/>
        </a:lt1>
        <a:dk2>
          <a:srgbClr val="3366CC"/>
        </a:dk2>
        <a:lt2>
          <a:srgbClr val="CCECFF"/>
        </a:lt2>
        <a:accent1>
          <a:srgbClr val="93C4D0"/>
        </a:accent1>
        <a:accent2>
          <a:srgbClr val="BDAB71"/>
        </a:accent2>
        <a:accent3>
          <a:srgbClr val="FBFBFB"/>
        </a:accent3>
        <a:accent4>
          <a:srgbClr val="562A00"/>
        </a:accent4>
        <a:accent5>
          <a:srgbClr val="C8DEE4"/>
        </a:accent5>
        <a:accent6>
          <a:srgbClr val="AB9B66"/>
        </a:accent6>
        <a:hlink>
          <a:srgbClr val="E6B2BE"/>
        </a:hlink>
        <a:folHlink>
          <a:srgbClr val="E5DF9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оформления «Тетрадь в клетку»</Template>
  <TotalTime>670</TotalTime>
  <Words>344</Words>
  <Application>Microsoft Office PowerPoint</Application>
  <PresentationFormat>Экран (4:3)</PresentationFormat>
  <Paragraphs>70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Шаблон оформления «Тетрадь в клетку»</vt:lpstr>
      <vt:lpstr>Слайд</vt:lpstr>
      <vt:lpstr>  Решение задач с помощью систем уравнений второй степени</vt:lpstr>
      <vt:lpstr>Слайд 2</vt:lpstr>
      <vt:lpstr>Слайд 3</vt:lpstr>
      <vt:lpstr>Слайд 4</vt:lpstr>
      <vt:lpstr>Слайд 5</vt:lpstr>
      <vt:lpstr>Слайд 6</vt:lpstr>
      <vt:lpstr>Для решения задач с помощью систем уравнений необходимо</vt:lpstr>
      <vt:lpstr>Слайд 8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к уроку алгебры по теме «Решение задач с помощью систем уравнений второй степени» для учащихся 9 класса</dc:title>
  <dc:creator>Admin</dc:creator>
  <cp:lastModifiedBy>adm</cp:lastModifiedBy>
  <cp:revision>69</cp:revision>
  <dcterms:created xsi:type="dcterms:W3CDTF">2015-01-09T18:20:00Z</dcterms:created>
  <dcterms:modified xsi:type="dcterms:W3CDTF">2016-09-29T18:36:42Z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TC010690641049</vt:lpwstr>
  </property>
</Properties>
</file>